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  <p:sldId id="266" r:id="rId10"/>
    <p:sldId id="271" r:id="rId11"/>
    <p:sldId id="268" r:id="rId12"/>
    <p:sldId id="272" r:id="rId13"/>
    <p:sldId id="273" r:id="rId14"/>
    <p:sldId id="274" r:id="rId15"/>
    <p:sldId id="275" r:id="rId16"/>
    <p:sldId id="276" r:id="rId17"/>
    <p:sldId id="269" r:id="rId18"/>
    <p:sldId id="270" r:id="rId19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02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5D929-D3D9-4423-BFDD-3FB3395AFEBD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9DDDE-E30F-40AA-93FE-DAD4760F98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8D1FE2-AF6C-4BF4-A89E-BC8412775F10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DA8C297-D7A5-4245-818F-86129A07D21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656184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  <a:t>Знакомство  детей старшего дошкольного возраста </a:t>
            </a:r>
            <a:br>
              <a:rPr lang="ru-RU" sz="32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</a:br>
            <a:r>
              <a:rPr lang="ru-RU" sz="32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  <a:t>с русской дворянской культурой  .</a:t>
            </a:r>
            <a:br>
              <a:rPr lang="ru-RU" sz="32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</a:br>
            <a:r>
              <a:rPr lang="ru-RU" sz="32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  <a:t>                                       Пушкинский бал.</a:t>
            </a:r>
            <a:r>
              <a:rPr lang="ru-RU" sz="28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  <a:t/>
            </a:r>
            <a:br>
              <a:rPr lang="ru-RU" sz="2800" dirty="0" smtClean="0">
                <a:solidFill>
                  <a:srgbClr val="333300"/>
                </a:solidFill>
                <a:latin typeface="Monotype Corsiva" pitchFamily="66" charset="0"/>
                <a:ea typeface="Batang" pitchFamily="18" charset="-127"/>
              </a:rPr>
            </a:br>
            <a:endParaRPr lang="ru-RU" sz="2800" dirty="0">
              <a:solidFill>
                <a:srgbClr val="333300"/>
              </a:solidFill>
              <a:latin typeface="Monotype Corsiva" pitchFamily="66" charset="0"/>
              <a:ea typeface="Batang" pitchFamily="18" charset="-127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323528" y="5517232"/>
            <a:ext cx="8496944" cy="134076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/>
            <a:r>
              <a:rPr lang="ru-RU" sz="3300" b="1" dirty="0" smtClean="0">
                <a:solidFill>
                  <a:srgbClr val="333300"/>
                </a:solidFill>
                <a:latin typeface="Monotype Corsiva" pitchFamily="66" charset="0"/>
              </a:rPr>
              <a:t>Опыт работы  по программе Н.Б. </a:t>
            </a:r>
            <a:r>
              <a:rPr lang="ru-RU" sz="3300" b="1" dirty="0" err="1" smtClean="0">
                <a:solidFill>
                  <a:srgbClr val="333300"/>
                </a:solidFill>
                <a:latin typeface="Monotype Corsiva" pitchFamily="66" charset="0"/>
              </a:rPr>
              <a:t>Кутьиной</a:t>
            </a:r>
            <a:endParaRPr lang="ru-RU" sz="3300" b="1" dirty="0" smtClean="0">
              <a:solidFill>
                <a:srgbClr val="333300"/>
              </a:solidFill>
              <a:latin typeface="Monotype Corsiva" pitchFamily="66" charset="0"/>
            </a:endParaRPr>
          </a:p>
          <a:p>
            <a:pPr algn="ctr"/>
            <a:r>
              <a:rPr lang="ru-RU" sz="3300" b="1" dirty="0" smtClean="0">
                <a:solidFill>
                  <a:srgbClr val="333300"/>
                </a:solidFill>
                <a:latin typeface="Monotype Corsiva" pitchFamily="66" charset="0"/>
              </a:rPr>
              <a:t> </a:t>
            </a:r>
            <a:r>
              <a:rPr lang="ru-RU" sz="3500" b="1" dirty="0" smtClean="0">
                <a:solidFill>
                  <a:srgbClr val="333300"/>
                </a:solidFill>
                <a:latin typeface="Monotype Corsiva" pitchFamily="66" charset="0"/>
              </a:rPr>
              <a:t>«Воспитание культурой» воспитателя </a:t>
            </a:r>
            <a:r>
              <a:rPr lang="ru-RU" sz="4100" b="1" dirty="0" err="1" smtClean="0">
                <a:solidFill>
                  <a:srgbClr val="333300"/>
                </a:solidFill>
                <a:latin typeface="Monotype Corsiva" pitchFamily="66" charset="0"/>
              </a:rPr>
              <a:t>Атнашева</a:t>
            </a:r>
            <a:r>
              <a:rPr lang="ru-RU" sz="4100" b="1" dirty="0" smtClean="0">
                <a:solidFill>
                  <a:srgbClr val="333300"/>
                </a:solidFill>
                <a:latin typeface="Monotype Corsiva" pitchFamily="66" charset="0"/>
              </a:rPr>
              <a:t> АА.</a:t>
            </a:r>
          </a:p>
          <a:p>
            <a:pPr algn="ctr"/>
            <a:r>
              <a:rPr lang="ru-RU" sz="3500" b="1" dirty="0" smtClean="0">
                <a:solidFill>
                  <a:srgbClr val="333300"/>
                </a:solidFill>
                <a:latin typeface="Monotype Corsiva" pitchFamily="66" charset="0"/>
              </a:rPr>
              <a:t>ГБДОУ </a:t>
            </a:r>
            <a:r>
              <a:rPr lang="ru-RU" sz="3500" b="1" dirty="0" err="1" smtClean="0">
                <a:solidFill>
                  <a:srgbClr val="333300"/>
                </a:solidFill>
                <a:latin typeface="Monotype Corsiva" pitchFamily="66" charset="0"/>
              </a:rPr>
              <a:t>д</a:t>
            </a:r>
            <a:r>
              <a:rPr lang="ru-RU" sz="3500" b="1" dirty="0" smtClean="0">
                <a:solidFill>
                  <a:srgbClr val="333300"/>
                </a:solidFill>
                <a:latin typeface="Monotype Corsiva" pitchFamily="66" charset="0"/>
              </a:rPr>
              <a:t>/с №27 Красногвардейского р-на СПб, 2013 год.</a:t>
            </a:r>
          </a:p>
          <a:p>
            <a:pPr algn="just"/>
            <a:endParaRPr lang="ru-RU" sz="28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1296144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Задачи, реализуемые в работе по подготовке</a:t>
            </a:r>
            <a:br>
              <a:rPr lang="ru-RU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и проведению Пушкинского бала.</a:t>
            </a:r>
            <a:endParaRPr lang="ru-RU" sz="3600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700808"/>
            <a:ext cx="7772400" cy="4824536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Monotype Corsiva" pitchFamily="66" charset="0"/>
              </a:rPr>
              <a:t>Главная наша задача – развитие умственных, творческих, эмоциональных способностей дошкольников через знакомство с ценностями национальной культуры (на примере   семьи А.С.Пушкина). 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Monotype Corsiva" pitchFamily="66" charset="0"/>
              </a:rPr>
              <a:t>Познакомить детей с творчеством А.С.Пушкина.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Monotype Corsiva" pitchFamily="66" charset="0"/>
              </a:rPr>
              <a:t>Повысить культуру поведения и общения в стенах детского сада, семье, в общественных местах.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Monotype Corsiva" pitchFamily="66" charset="0"/>
              </a:rPr>
              <a:t>Развить уважительные взаимоотношения между родителями и детьми, сблизить детский сад и семью.</a:t>
            </a:r>
          </a:p>
          <a:p>
            <a:pPr>
              <a:buFont typeface="Arial" pitchFamily="34" charset="0"/>
              <a:buChar char="•"/>
            </a:pPr>
            <a:endParaRPr lang="ru-RU" sz="2800" dirty="0" smtClean="0">
              <a:latin typeface="Monotype Corsiva" pitchFamily="66" charset="0"/>
            </a:endParaRPr>
          </a:p>
          <a:p>
            <a:endParaRPr lang="ru-RU" sz="28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620688"/>
            <a:ext cx="7851648" cy="50405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Monotype Corsiva" pitchFamily="66" charset="0"/>
              </a:rPr>
              <a:t>Условия, необходимые для реализации проекта.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196752"/>
            <a:ext cx="7854696" cy="5112568"/>
          </a:xfrm>
        </p:spPr>
        <p:txBody>
          <a:bodyPr>
            <a:normAutofit fontScale="92500"/>
          </a:bodyPr>
          <a:lstStyle/>
          <a:p>
            <a:pPr algn="l">
              <a:buFont typeface="Wingdings" pitchFamily="2" charset="2"/>
              <a:buChar char="q"/>
            </a:pPr>
            <a:r>
              <a:rPr lang="ru-RU" dirty="0" smtClean="0">
                <a:latin typeface="Monotype Corsiva" pitchFamily="66" charset="0"/>
              </a:rPr>
              <a:t>Культура  поведения и общения в стенах детского сада и в семье – необходимое условие для реализации данного проекта. Прежде, чем требовать  от детей культуры поведения, необходимо в значительной степени воспитывать их собственным примером – то есть, владеть хорошими манерами, мягким, щадящим стилем общения. Только тогда процесс овладения материалом будет действительно эффективным. Кроме того, обладая хорошими манерами, воспитатель задает тон и при общении с родителями.</a:t>
            </a:r>
          </a:p>
          <a:p>
            <a:pPr algn="l">
              <a:buFont typeface="Wingdings" pitchFamily="2" charset="2"/>
              <a:buChar char="q"/>
            </a:pPr>
            <a:r>
              <a:rPr lang="ru-RU" dirty="0" smtClean="0">
                <a:latin typeface="Monotype Corsiva" pitchFamily="66" charset="0"/>
              </a:rPr>
              <a:t>Принципиально важным мы считаем погружение  детей в культурную среду дворянского быта, которая создается при помощи оформления интерьера группы, создания тематических уголков, подборке музыкального материала, изготовления дидактических игр и пособий.</a:t>
            </a: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Monotype Corsiva" pitchFamily="66" charset="0"/>
              </a:rPr>
              <a:t>Правила поведения для детей и педагогов</a:t>
            </a:r>
            <a:endParaRPr lang="ru-RU" sz="3200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Monotype Corsiva" pitchFamily="66" charset="0"/>
              </a:rPr>
              <a:t>Говорить ровным, спокойным, тихим голосом. Употреблять слова: «спасибо», «пожалуйста», «разрешите», «будьте любезны», «будьте добры», «Вас не затруднит».</a:t>
            </a:r>
          </a:p>
          <a:p>
            <a:r>
              <a:rPr lang="ru-RU" dirty="0" smtClean="0">
                <a:latin typeface="Monotype Corsiva" pitchFamily="66" charset="0"/>
              </a:rPr>
              <a:t>Здороваться и прощаться со взрослыми, называя их по имени и отчеству, кивком головы (мальчики), маленьким реверансом(девочки).</a:t>
            </a:r>
          </a:p>
          <a:p>
            <a:r>
              <a:rPr lang="ru-RU" dirty="0" smtClean="0">
                <a:latin typeface="Monotype Corsiva" pitchFamily="66" charset="0"/>
              </a:rPr>
              <a:t>Разговаривая, не жестикулировать, не указывать пальцем, не перебивать.</a:t>
            </a:r>
          </a:p>
          <a:p>
            <a:r>
              <a:rPr lang="ru-RU" dirty="0" smtClean="0">
                <a:latin typeface="Monotype Corsiva" pitchFamily="66" charset="0"/>
              </a:rPr>
              <a:t>Мальчики должны учиться подавать стул и пальто девочкам</a:t>
            </a:r>
          </a:p>
          <a:p>
            <a:r>
              <a:rPr lang="ru-RU" dirty="0" smtClean="0">
                <a:latin typeface="Monotype Corsiva" pitchFamily="66" charset="0"/>
              </a:rPr>
              <a:t>Сидеть, не разваливаясь, поставив ноги ровно.</a:t>
            </a:r>
          </a:p>
          <a:p>
            <a:r>
              <a:rPr lang="ru-RU" dirty="0" smtClean="0">
                <a:latin typeface="Monotype Corsiva" pitchFamily="66" charset="0"/>
              </a:rPr>
              <a:t>Во время еды пользоваться ножом и вилкой, сохранять правильную осанку, есть бесшумно, понемногу.</a:t>
            </a:r>
          </a:p>
          <a:p>
            <a:endParaRPr lang="ru-RU" dirty="0" smtClean="0">
              <a:latin typeface="Monotype Corsiva" pitchFamily="66" charset="0"/>
            </a:endParaRPr>
          </a:p>
          <a:p>
            <a:endParaRPr lang="ru-RU" dirty="0" smtClean="0">
              <a:latin typeface="Monotype Corsiva" pitchFamily="66" charset="0"/>
            </a:endParaRPr>
          </a:p>
          <a:p>
            <a:endParaRPr lang="ru-RU" dirty="0" smtClean="0">
              <a:latin typeface="Monotype Corsiva" pitchFamily="66" charset="0"/>
            </a:endParaRPr>
          </a:p>
          <a:p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Примерное планирование НОД по образовательным областям.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ru-RU" sz="2000" u="sng" dirty="0" smtClean="0">
                <a:latin typeface="+mj-lt"/>
              </a:rPr>
              <a:t>ОО «Познание»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Занятие «Детство «А.С.Пушкина», «Семья А.С.Пушкина», «Арина Родионовна», «Детские балы в пушкинское время», «Воспитание детей в дворянской семье»</a:t>
            </a:r>
          </a:p>
          <a:p>
            <a:pPr marL="0">
              <a:spcBef>
                <a:spcPts val="0"/>
              </a:spcBef>
              <a:buNone/>
            </a:pPr>
            <a:endParaRPr lang="ru-RU" sz="1800" dirty="0" smtClean="0">
              <a:latin typeface="+mj-lt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2000" u="sng" dirty="0" smtClean="0">
                <a:latin typeface="+mj-lt"/>
              </a:rPr>
              <a:t>ОО «Чтение художественной литературы»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Чтение произведений А.С.Пушкина «Сказка о рыбаке и рыбке», «Сказка о мертвой царевне и о семи богатырях», «Сказка о царе </a:t>
            </a:r>
            <a:r>
              <a:rPr lang="ru-RU" sz="1800" dirty="0" err="1" smtClean="0">
                <a:latin typeface="+mj-lt"/>
              </a:rPr>
              <a:t>Салтане</a:t>
            </a:r>
            <a:r>
              <a:rPr lang="ru-RU" sz="1800" dirty="0" smtClean="0">
                <a:latin typeface="+mj-lt"/>
              </a:rPr>
              <a:t>», Сказка о попе и его работнике </a:t>
            </a:r>
            <a:r>
              <a:rPr lang="ru-RU" sz="1800" dirty="0" err="1" smtClean="0">
                <a:latin typeface="+mj-lt"/>
              </a:rPr>
              <a:t>Балде</a:t>
            </a:r>
            <a:r>
              <a:rPr lang="ru-RU" sz="1800" dirty="0" smtClean="0">
                <a:latin typeface="+mj-lt"/>
              </a:rPr>
              <a:t>», «Сказка о золотом петушке». Чтение отрывков из поэмы «Медный всадник».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2000" u="sng" dirty="0" smtClean="0">
                <a:latin typeface="+mj-lt"/>
              </a:rPr>
              <a:t>ОО «Коммуникация»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Подготовка к балу: обучение манерам, включение в словарь соответствующих этикету оборотов речи. Беседы на нравственные темы: тактичное поведение, дружба, милосердие. Пересказ отрывков из произведений А.С.Пушкина, объяснение непонятных слов, разучивание диалогов, стихов. Составление описательных рассказов по картине.</a:t>
            </a:r>
          </a:p>
          <a:p>
            <a:pPr marL="0" algn="ctr">
              <a:spcBef>
                <a:spcPts val="0"/>
              </a:spcBef>
              <a:buNone/>
            </a:pPr>
            <a:endParaRPr lang="ru-RU" sz="1800" dirty="0" smtClean="0"/>
          </a:p>
          <a:p>
            <a:pPr marL="0">
              <a:spcBef>
                <a:spcPts val="0"/>
              </a:spcBef>
              <a:buNone/>
            </a:pPr>
            <a:endParaRPr lang="ru-RU" sz="1800" dirty="0" smtClean="0"/>
          </a:p>
          <a:p>
            <a:pPr marL="0">
              <a:spcBef>
                <a:spcPts val="0"/>
              </a:spcBef>
              <a:buNone/>
            </a:pPr>
            <a:endParaRPr lang="ru-RU" sz="1800" dirty="0" smtClean="0"/>
          </a:p>
          <a:p>
            <a:pPr>
              <a:spcBef>
                <a:spcPts val="0"/>
              </a:spcBef>
              <a:buNone/>
            </a:pPr>
            <a:endParaRPr lang="ru-RU" dirty="0" smtClean="0"/>
          </a:p>
          <a:p>
            <a:pPr>
              <a:spcBef>
                <a:spcPts val="0"/>
              </a:spcBef>
            </a:pPr>
            <a:endParaRPr lang="ru-RU" sz="2800" dirty="0" smtClean="0"/>
          </a:p>
          <a:p>
            <a:pPr>
              <a:spcBef>
                <a:spcPts val="0"/>
              </a:spcBef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26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000" u="sng" dirty="0" smtClean="0">
                <a:latin typeface="+mj-lt"/>
              </a:rPr>
              <a:t>ОО «Музыка»</a:t>
            </a:r>
          </a:p>
          <a:p>
            <a:r>
              <a:rPr lang="ru-RU" sz="1800" dirty="0" smtClean="0">
                <a:latin typeface="+mj-lt"/>
              </a:rPr>
              <a:t>Разучивание элементов полонеза, польки, вальса, менуэта, мазурки, дефиле</a:t>
            </a:r>
          </a:p>
          <a:p>
            <a:r>
              <a:rPr lang="ru-RU" sz="1800" dirty="0" smtClean="0">
                <a:latin typeface="+mj-lt"/>
              </a:rPr>
              <a:t>Слушание  «Менуэт» Ц.Кюи из оперы «Кот в сапогах», произведений русских композиторов пушкинского времени «Полонез», «Вальс», «Мазурка», «Контрданс», слушание романса «Венецианская ночь» М.И. Глинки, Г.Гота «Помнишь, порою ночною».</a:t>
            </a:r>
          </a:p>
          <a:p>
            <a:r>
              <a:rPr lang="ru-RU" sz="1800" dirty="0" smtClean="0">
                <a:latin typeface="+mj-lt"/>
              </a:rPr>
              <a:t> Разучивание муз. сцены «</a:t>
            </a:r>
            <a:r>
              <a:rPr lang="ru-RU" sz="1800" dirty="0" err="1" smtClean="0">
                <a:latin typeface="+mj-lt"/>
              </a:rPr>
              <a:t>Шамаханская</a:t>
            </a:r>
            <a:r>
              <a:rPr lang="ru-RU" sz="1800" dirty="0" smtClean="0">
                <a:latin typeface="+mj-lt"/>
              </a:rPr>
              <a:t> царица», «Царь </a:t>
            </a:r>
            <a:r>
              <a:rPr lang="ru-RU" sz="1800" dirty="0" err="1" smtClean="0">
                <a:latin typeface="+mj-lt"/>
              </a:rPr>
              <a:t>Дадон</a:t>
            </a:r>
            <a:r>
              <a:rPr lang="ru-RU" sz="1800" dirty="0" smtClean="0">
                <a:latin typeface="+mj-lt"/>
              </a:rPr>
              <a:t>» (муз. </a:t>
            </a:r>
            <a:r>
              <a:rPr lang="ru-RU" sz="1800" dirty="0" err="1" smtClean="0">
                <a:latin typeface="+mj-lt"/>
              </a:rPr>
              <a:t>Н.А.Римского-Корсакова</a:t>
            </a:r>
            <a:r>
              <a:rPr lang="ru-RU" sz="1800" dirty="0" smtClean="0">
                <a:latin typeface="+mj-lt"/>
              </a:rPr>
              <a:t>, М.И.Глинки).</a:t>
            </a:r>
          </a:p>
          <a:p>
            <a:r>
              <a:rPr lang="ru-RU" sz="1800" dirty="0" smtClean="0">
                <a:latin typeface="+mj-lt"/>
              </a:rPr>
              <a:t>Музыкальные этюды –изображение характеров разных героев, драматизация отрывков из сказок, музыкальные игры «Гори, гори ясно», «Садовник»,  Беседы о театре в пушкинское время.</a:t>
            </a:r>
          </a:p>
          <a:p>
            <a:r>
              <a:rPr lang="ru-RU" sz="1800" dirty="0" smtClean="0">
                <a:latin typeface="+mj-lt"/>
              </a:rPr>
              <a:t>Разучивание русской песни «Бородино», арии «</a:t>
            </a:r>
            <a:r>
              <a:rPr lang="ru-RU" sz="1800" dirty="0" err="1" smtClean="0">
                <a:latin typeface="+mj-lt"/>
              </a:rPr>
              <a:t>Шамаханской</a:t>
            </a:r>
            <a:r>
              <a:rPr lang="ru-RU" sz="1800" dirty="0" smtClean="0">
                <a:latin typeface="+mj-lt"/>
              </a:rPr>
              <a:t> царицы»</a:t>
            </a:r>
          </a:p>
          <a:p>
            <a:endParaRPr lang="ru-RU" sz="1800" dirty="0" smtClean="0">
              <a:latin typeface="+mj-lt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2000" u="sng" dirty="0" smtClean="0">
                <a:latin typeface="+mj-lt"/>
              </a:rPr>
              <a:t>ОО «Социализация»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Учить правилам поведения (см. выше), обучение манерам, беседы нравственные темы.  Д/и «Угадай сказку», «Карточный домик», «Солдатики». П/и «Серсо»,»Жмурки», «Фанты», народные игры. </a:t>
            </a:r>
            <a:r>
              <a:rPr lang="ru-RU" sz="1800" dirty="0" err="1" smtClean="0">
                <a:latin typeface="+mj-lt"/>
              </a:rPr>
              <a:t>С-р</a:t>
            </a:r>
            <a:r>
              <a:rPr lang="ru-RU" sz="1800" dirty="0" smtClean="0">
                <a:latin typeface="+mj-lt"/>
              </a:rPr>
              <a:t>. Игры «Дворянская семья», «В гостях у Арины Родионовны», лит. Игры «Буриме», Продолжи строчку знакомого стихотворения», «Акростих», «Расскажи сказку», «Садовник».</a:t>
            </a:r>
          </a:p>
          <a:p>
            <a:pPr marL="0">
              <a:spcBef>
                <a:spcPts val="0"/>
              </a:spcBef>
              <a:buNone/>
            </a:pPr>
            <a:endParaRPr lang="ru-RU" sz="1800" dirty="0" smtClean="0">
              <a:latin typeface="+mj-lt"/>
            </a:endParaRPr>
          </a:p>
          <a:p>
            <a:pPr algn="ctr">
              <a:spcBef>
                <a:spcPts val="0"/>
              </a:spcBef>
              <a:buNone/>
            </a:pPr>
            <a:endParaRPr lang="ru-RU" sz="1800" dirty="0" smtClean="0">
              <a:latin typeface="+mj-lt"/>
            </a:endParaRPr>
          </a:p>
          <a:p>
            <a:pPr algn="ctr"/>
            <a:endParaRPr lang="ru-RU" sz="2000" u="sng" dirty="0" smtClean="0"/>
          </a:p>
          <a:p>
            <a:endParaRPr lang="ru-RU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>
            <a:normAutofit/>
          </a:bodyPr>
          <a:lstStyle/>
          <a:p>
            <a:pPr algn="ctr"/>
            <a:r>
              <a:rPr lang="ru-RU" sz="2000" u="sng" dirty="0" smtClean="0">
                <a:latin typeface="+mj-lt"/>
              </a:rPr>
              <a:t>ОО «Художественное творчество»</a:t>
            </a:r>
          </a:p>
          <a:p>
            <a:pPr indent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Лепка , аппликация, рисование, конструирование по выбору воспитателя:</a:t>
            </a:r>
          </a:p>
          <a:p>
            <a:pPr indent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«Игрушки детей дворянского общества» «Терем», «Дворец»,»Изба»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 «Золотая рыбка», «Сказочный дуб», «Море в разном настроении», «Богатыри», «Зеркало», «Белочка с орешками», «Кораблик»,»Царевна-лебедь», «Золотой петушок», «Шатер </a:t>
            </a:r>
            <a:r>
              <a:rPr lang="ru-RU" sz="1800" dirty="0" err="1" smtClean="0">
                <a:latin typeface="+mj-lt"/>
              </a:rPr>
              <a:t>шамаханской</a:t>
            </a:r>
            <a:r>
              <a:rPr lang="ru-RU" sz="1800" dirty="0" smtClean="0">
                <a:latin typeface="+mj-lt"/>
              </a:rPr>
              <a:t> царицы».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dirty="0" smtClean="0">
              <a:latin typeface="+mj-lt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u="sng" dirty="0" smtClean="0">
                <a:latin typeface="+mj-lt"/>
              </a:rPr>
              <a:t>Развивающая среда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Куклы в костюмах 19 века, предметы крестьянского и дворянского быта, Петрушка, оловянные солдатики, настольные игры (шашки, шахматы), альбомы с репродукциями картин: В.Серова «Юсуповы», В.Васнецова, А. Венецианова. Репродукции портретов А.С.Пушкина и его семьи, портреты дворян.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Разные издания произведений Пушкина с иллюстрациями. Элементы дворянских костюмов (цилиндр, фрак, военный мундир, веер, перчатки)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dirty="0" smtClean="0">
              <a:latin typeface="+mj-lt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u="sng" dirty="0" smtClean="0">
                <a:latin typeface="+mj-lt"/>
              </a:rPr>
              <a:t>Работа с родителями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 smtClean="0">
                <a:latin typeface="+mj-lt"/>
              </a:rPr>
              <a:t>Помощь родителей в изготовлении тематических стендов «Детство А.С.Пушкина», « А.С. Пушкин в изображении разных художников», в пошиве костюмов. Просмотр видеоматериалов, домашние чтения изучаемой сказки, посещение музеев и театров. Воспитание культуры поведения за столом.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000" u="sng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50405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>
              <a:tabLst>
                <a:tab pos="8874125" algn="l"/>
              </a:tabLst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План бала, посвященного дню рождения А.С. Пушкина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79512" y="6021288"/>
            <a:ext cx="4680520" cy="648072"/>
          </a:xfrm>
        </p:spPr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1.Вход и беседа </a:t>
            </a:r>
            <a:r>
              <a:rPr lang="ru-RU" dirty="0" err="1" smtClean="0">
                <a:latin typeface="Monotype Corsiva" pitchFamily="66" charset="0"/>
              </a:rPr>
              <a:t>гран-маман</a:t>
            </a:r>
            <a:r>
              <a:rPr lang="ru-RU" dirty="0" smtClean="0">
                <a:latin typeface="Monotype Corsiva" pitchFamily="66" charset="0"/>
              </a:rPr>
              <a:t> с детьми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half" idx="3"/>
          </p:nvPr>
        </p:nvSpPr>
        <p:spPr>
          <a:xfrm>
            <a:off x="4645025" y="1484785"/>
            <a:ext cx="4041775" cy="648072"/>
          </a:xfrm>
        </p:spPr>
        <p:txBody>
          <a:bodyPr>
            <a:normAutofit/>
          </a:bodyPr>
          <a:lstStyle/>
          <a:p>
            <a:endParaRPr lang="ru-RU" dirty="0">
              <a:latin typeface="Monotype Corsiva" pitchFamily="66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F:\сжатые\DSC_5389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962233"/>
            <a:ext cx="3744416" cy="5637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F:\сжатые\DSC_53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49500"/>
            <a:ext cx="3528392" cy="4987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32656"/>
            <a:ext cx="5122912" cy="1440160"/>
          </a:xfrm>
        </p:spPr>
        <p:txBody>
          <a:bodyPr/>
          <a:lstStyle/>
          <a:p>
            <a:r>
              <a:rPr lang="ru-RU" sz="2800" dirty="0" smtClean="0">
                <a:latin typeface="Monotype Corsiva" pitchFamily="66" charset="0"/>
              </a:rPr>
              <a:t>2.Вход гостей , беседы, рассматривание обстановки гостиной, игры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сжатые\DSC_5479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4664"/>
            <a:ext cx="3267229" cy="4919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F:\сжатые\DSC_545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319" y="2204864"/>
            <a:ext cx="2773920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F:\сжатые\DSC_5451 (399x60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204864"/>
            <a:ext cx="2825234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260649"/>
            <a:ext cx="4038600" cy="3600399"/>
          </a:xfrm>
        </p:spPr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2.1 Беседа двух взрослых (пример этикета)</a:t>
            </a:r>
          </a:p>
          <a:p>
            <a:r>
              <a:rPr lang="ru-RU" dirty="0" smtClean="0">
                <a:latin typeface="Monotype Corsiva" pitchFamily="66" charset="0"/>
              </a:rPr>
              <a:t>2.2. Беседа детей об играх</a:t>
            </a:r>
          </a:p>
          <a:p>
            <a:r>
              <a:rPr lang="ru-RU" dirty="0" smtClean="0">
                <a:latin typeface="Monotype Corsiva" pitchFamily="66" charset="0"/>
              </a:rPr>
              <a:t>2.3. Рассматривание альбомов с акварелями, беседа детей</a:t>
            </a:r>
          </a:p>
          <a:p>
            <a:r>
              <a:rPr lang="ru-RU" dirty="0" smtClean="0">
                <a:latin typeface="Monotype Corsiva" pitchFamily="66" charset="0"/>
              </a:rPr>
              <a:t>2.4. Беседа педагога и детей о новых настольных играх.</a:t>
            </a:r>
          </a:p>
          <a:p>
            <a:endParaRPr lang="ru-RU" dirty="0">
              <a:latin typeface="Monotype Corsiva" pitchFamily="66" charset="0"/>
            </a:endParaRPr>
          </a:p>
        </p:txBody>
      </p:sp>
      <p:pic>
        <p:nvPicPr>
          <p:cNvPr id="4099" name="Picture 3" descr="F:\сжатые\DSC_54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645024"/>
            <a:ext cx="4512264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F:\сжатые\DSC_54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64704"/>
            <a:ext cx="3881529" cy="584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620688"/>
            <a:ext cx="4040188" cy="792088"/>
          </a:xfrm>
        </p:spPr>
        <p:txBody>
          <a:bodyPr/>
          <a:lstStyle/>
          <a:p>
            <a:endParaRPr lang="ru-RU" dirty="0">
              <a:latin typeface="Monotype Corsiva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764704"/>
            <a:ext cx="4040188" cy="2520280"/>
          </a:xfrm>
        </p:spPr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3. Чтение, обыгрывание отрывка из поэмы «Полтава».</a:t>
            </a:r>
          </a:p>
          <a:p>
            <a:r>
              <a:rPr lang="ru-RU" dirty="0" smtClean="0">
                <a:latin typeface="Monotype Corsiva" pitchFamily="66" charset="0"/>
              </a:rPr>
              <a:t>4. Исполнение мальчиками русской песни «Бородино».</a:t>
            </a:r>
          </a:p>
          <a:p>
            <a:r>
              <a:rPr lang="ru-RU" dirty="0" smtClean="0">
                <a:latin typeface="Monotype Corsiva" pitchFamily="66" charset="0"/>
              </a:rPr>
              <a:t>5.Беседа мальчиков о русской армии, ее героях.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1026" name="Picture 2" descr="F:\сжатые\U_NQQyMrRqw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92696"/>
            <a:ext cx="3884635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F:\сжатые\VRKMCuQiwY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429000"/>
            <a:ext cx="4754385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476672"/>
            <a:ext cx="4040188" cy="194421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Monotype Corsiva" pitchFamily="66" charset="0"/>
              </a:rPr>
              <a:t>6. Диалог о сказках А.С.Пушкина.</a:t>
            </a:r>
          </a:p>
          <a:p>
            <a:r>
              <a:rPr lang="ru-RU" sz="2800" dirty="0" smtClean="0">
                <a:latin typeface="Monotype Corsiva" pitchFamily="66" charset="0"/>
              </a:rPr>
              <a:t>7. Игра «Угадай героя»</a:t>
            </a:r>
          </a:p>
          <a:p>
            <a:r>
              <a:rPr lang="ru-RU" sz="2800" dirty="0" smtClean="0">
                <a:latin typeface="Monotype Corsiva" pitchFamily="66" charset="0"/>
              </a:rPr>
              <a:t>8. Игра «Садовник»</a:t>
            </a:r>
            <a:endParaRPr lang="ru-RU" sz="2800" dirty="0">
              <a:latin typeface="Monotype Corsiva" pitchFamily="66" charset="0"/>
            </a:endParaRPr>
          </a:p>
        </p:txBody>
      </p:sp>
      <p:pic>
        <p:nvPicPr>
          <p:cNvPr id="5124" name="Picture 4" descr="F:\сжатые\DSC_5535 (399x600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836712"/>
            <a:ext cx="3563888" cy="5359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F:\сжатые\DSC_5528 (600x39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08920"/>
            <a:ext cx="5197568" cy="3456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0" y="0"/>
            <a:ext cx="4932040" cy="141277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Monotype Corsiva" pitchFamily="66" charset="0"/>
              </a:rPr>
              <a:t>9.Домашний театр  «Сцена «</a:t>
            </a:r>
            <a:r>
              <a:rPr lang="ru-RU" sz="2800" dirty="0" err="1" smtClean="0">
                <a:latin typeface="Monotype Corsiva" pitchFamily="66" charset="0"/>
              </a:rPr>
              <a:t>Шамаханская</a:t>
            </a:r>
            <a:r>
              <a:rPr lang="ru-RU" sz="2800" dirty="0" smtClean="0">
                <a:latin typeface="Monotype Corsiva" pitchFamily="66" charset="0"/>
              </a:rPr>
              <a:t> царица»,</a:t>
            </a:r>
          </a:p>
          <a:p>
            <a:r>
              <a:rPr lang="ru-RU" sz="2800" dirty="0" smtClean="0">
                <a:latin typeface="Monotype Corsiva" pitchFamily="66" charset="0"/>
              </a:rPr>
              <a:t> «Царь </a:t>
            </a:r>
            <a:r>
              <a:rPr lang="ru-RU" sz="2800" dirty="0" err="1" smtClean="0">
                <a:latin typeface="Monotype Corsiva" pitchFamily="66" charset="0"/>
              </a:rPr>
              <a:t>Дадон</a:t>
            </a:r>
            <a:r>
              <a:rPr lang="ru-RU" sz="2800" dirty="0" smtClean="0">
                <a:latin typeface="Monotype Corsiva" pitchFamily="66" charset="0"/>
              </a:rPr>
              <a:t>».</a:t>
            </a:r>
            <a:endParaRPr lang="ru-RU" sz="2800" dirty="0">
              <a:latin typeface="Monotype Corsiva" pitchFamily="66" charset="0"/>
            </a:endParaRPr>
          </a:p>
        </p:txBody>
      </p:sp>
      <p:pic>
        <p:nvPicPr>
          <p:cNvPr id="6146" name="Picture 2" descr="F:\сжатые\DSC_5624 (399x600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32656"/>
            <a:ext cx="3764730" cy="5661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F:\сжатые\DSC_5638 (399x60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268760"/>
            <a:ext cx="3600400" cy="5414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457200" y="260648"/>
            <a:ext cx="4040188" cy="504056"/>
          </a:xfrm>
        </p:spPr>
        <p:txBody>
          <a:bodyPr/>
          <a:lstStyle/>
          <a:p>
            <a:r>
              <a:rPr lang="ru-RU" sz="2800" dirty="0" smtClean="0">
                <a:latin typeface="Monotype Corsiva" pitchFamily="66" charset="0"/>
              </a:rPr>
              <a:t>10.Вальс, муз. Н.Титова</a:t>
            </a:r>
          </a:p>
          <a:p>
            <a:endParaRPr lang="ru-RU" dirty="0">
              <a:latin typeface="Monotype Corsiva" pitchFamily="66" charset="0"/>
            </a:endParaRPr>
          </a:p>
        </p:txBody>
      </p:sp>
      <p:pic>
        <p:nvPicPr>
          <p:cNvPr id="7170" name="Picture 2" descr="F:\сжатые\DSC_570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32656"/>
            <a:ext cx="3755475" cy="5654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F:\сжатые\DSC_5729 (399x600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764704"/>
            <a:ext cx="383082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457200" y="404664"/>
            <a:ext cx="4546848" cy="1584176"/>
          </a:xfrm>
        </p:spPr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11. </a:t>
            </a:r>
            <a:r>
              <a:rPr lang="ru-RU" sz="2800" dirty="0" smtClean="0">
                <a:latin typeface="Monotype Corsiva" pitchFamily="66" charset="0"/>
              </a:rPr>
              <a:t>Чтение</a:t>
            </a:r>
            <a:r>
              <a:rPr lang="ru-RU" dirty="0" smtClean="0">
                <a:latin typeface="Monotype Corsiva" pitchFamily="66" charset="0"/>
              </a:rPr>
              <a:t> стихов А.С. Пушкина</a:t>
            </a:r>
          </a:p>
          <a:p>
            <a:r>
              <a:rPr lang="ru-RU" dirty="0" smtClean="0">
                <a:latin typeface="Monotype Corsiva" pitchFamily="66" charset="0"/>
              </a:rPr>
              <a:t>12.Полька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F:\сжатые\DSC_568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852936"/>
            <a:ext cx="487874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F:\сжатые\DSC_557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20688"/>
            <a:ext cx="3855735" cy="5805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04664"/>
            <a:ext cx="4040188" cy="1224136"/>
          </a:xfrm>
        </p:spPr>
        <p:txBody>
          <a:bodyPr/>
          <a:lstStyle/>
          <a:p>
            <a:r>
              <a:rPr lang="ru-RU" sz="2800" dirty="0" smtClean="0">
                <a:latin typeface="Monotype Corsiva" pitchFamily="66" charset="0"/>
              </a:rPr>
              <a:t>13.Мелодекламация, стихи</a:t>
            </a:r>
          </a:p>
          <a:p>
            <a:r>
              <a:rPr lang="ru-RU" sz="2800" dirty="0" smtClean="0">
                <a:latin typeface="Monotype Corsiva" pitchFamily="66" charset="0"/>
              </a:rPr>
              <a:t>14. «Жмурки», «Фанты», «Литературные игры»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F:\сжатые\DSC_5682 (399x600)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20688"/>
            <a:ext cx="3591399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F:\сжатые\DSC_56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76872"/>
            <a:ext cx="5764582" cy="3828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76672"/>
            <a:ext cx="7859216" cy="576064"/>
          </a:xfrm>
        </p:spPr>
        <p:txBody>
          <a:bodyPr/>
          <a:lstStyle/>
          <a:p>
            <a:pPr algn="ctr"/>
            <a:r>
              <a:rPr lang="ru-RU" sz="2800" dirty="0" smtClean="0">
                <a:latin typeface="Monotype Corsiva" pitchFamily="66" charset="0"/>
              </a:rPr>
              <a:t>15. Полонез, прощание с хозяйкой бала.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F:\сжатые\DSC_5748 (399x600)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3664127" cy="5509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F:\сжатые\DSC_573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052736"/>
            <a:ext cx="3711720" cy="5588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Итоги реализации проекта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8219256" cy="1101824"/>
          </a:xfrm>
        </p:spPr>
        <p:txBody>
          <a:bodyPr/>
          <a:lstStyle/>
          <a:p>
            <a:endParaRPr lang="ru-RU" dirty="0">
              <a:latin typeface="Monotype Corsiva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923929" y="1340768"/>
            <a:ext cx="4762872" cy="5019552"/>
          </a:xfrm>
        </p:spPr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Пушкинский бал был проведен 26 мая 2012 года в старшей группе детского сада №27 и имел  большой успех . Погружение в дворянскую культуру 18-19 веков, знакомство с  творчеством А.С.Пушкина, русских художников и композиторов  оставило неизгладимое впечатление у детей и взрослых., позволило повысить культурный и духовный уровень, скорректировать поведение детей, сформировать устойчивый интерес к  изучению русской культуры и искусства .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11266" name="Picture 2" descr="F:\сжатые\DSC_5581 (399x60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3168352" cy="4764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573</TotalTime>
  <Words>1083</Words>
  <Application>Microsoft Office PowerPoint</Application>
  <PresentationFormat>Экран (4:3)</PresentationFormat>
  <Paragraphs>78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Знакомство  детей старшего дошкольного возраста  с русской дворянской культурой  .                                        Пушкинский бал. </vt:lpstr>
      <vt:lpstr>Задачи, реализуемые в работе по подготовке  и проведению Пушкинского бала.</vt:lpstr>
      <vt:lpstr>Условия, необходимые для реализации проекта.</vt:lpstr>
      <vt:lpstr>Правила поведения для детей и педагогов</vt:lpstr>
      <vt:lpstr>Примерное планирование НОД по образовательным областям.</vt:lpstr>
      <vt:lpstr>Слайд 6</vt:lpstr>
      <vt:lpstr>Слайд 7</vt:lpstr>
      <vt:lpstr>План бала, посвященного дню рождения А.С. Пушкина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Итоги реализации проекта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Наташа</cp:lastModifiedBy>
  <cp:revision>57</cp:revision>
  <dcterms:created xsi:type="dcterms:W3CDTF">2013-11-24T13:11:43Z</dcterms:created>
  <dcterms:modified xsi:type="dcterms:W3CDTF">2014-03-14T07:04:19Z</dcterms:modified>
</cp:coreProperties>
</file>