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9" r:id="rId4"/>
    <p:sldId id="260" r:id="rId5"/>
    <p:sldId id="257" r:id="rId6"/>
    <p:sldId id="272" r:id="rId7"/>
    <p:sldId id="261" r:id="rId8"/>
    <p:sldId id="271" r:id="rId9"/>
    <p:sldId id="262" r:id="rId10"/>
    <p:sldId id="270" r:id="rId11"/>
    <p:sldId id="263" r:id="rId12"/>
    <p:sldId id="274" r:id="rId13"/>
    <p:sldId id="275" r:id="rId14"/>
    <p:sldId id="264" r:id="rId15"/>
    <p:sldId id="269" r:id="rId16"/>
    <p:sldId id="265" r:id="rId17"/>
    <p:sldId id="276" r:id="rId18"/>
    <p:sldId id="277" r:id="rId19"/>
    <p:sldId id="279" r:id="rId20"/>
    <p:sldId id="280" r:id="rId21"/>
    <p:sldId id="278" r:id="rId22"/>
    <p:sldId id="266" r:id="rId23"/>
    <p:sldId id="273" r:id="rId24"/>
    <p:sldId id="267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C1FA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483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19.12.2013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458200" cy="26642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C1FA4"/>
                </a:solidFill>
              </a:rPr>
              <a:t>Использование тактильных ковриков в разных видах деятельности детей дошкольного возраста</a:t>
            </a:r>
            <a:endParaRPr lang="ru-RU" b="1" dirty="0">
              <a:solidFill>
                <a:srgbClr val="1C1FA4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517232"/>
            <a:ext cx="8458200" cy="115212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rgbClr val="1C1FA4"/>
                </a:solidFill>
              </a:rPr>
              <a:t>Воспитатель ГБДОУ детский сад №27 Красногвардейского района </a:t>
            </a:r>
          </a:p>
          <a:p>
            <a:pPr algn="ctr"/>
            <a:r>
              <a:rPr lang="ru-RU" dirty="0" smtClean="0">
                <a:solidFill>
                  <a:srgbClr val="1C1FA4"/>
                </a:solidFill>
              </a:rPr>
              <a:t>Санкт-Петербург</a:t>
            </a:r>
          </a:p>
          <a:p>
            <a:pPr algn="ctr"/>
            <a:r>
              <a:rPr lang="ru-RU" b="1" dirty="0" smtClean="0">
                <a:solidFill>
                  <a:srgbClr val="1C1FA4"/>
                </a:solidFill>
              </a:rPr>
              <a:t>Дмитриева Ирина Витальевна</a:t>
            </a:r>
          </a:p>
          <a:p>
            <a:pPr algn="ctr"/>
            <a:r>
              <a:rPr lang="ru-RU" dirty="0" smtClean="0">
                <a:solidFill>
                  <a:srgbClr val="1C1FA4"/>
                </a:solidFill>
              </a:rPr>
              <a:t>2013 год</a:t>
            </a:r>
            <a:endParaRPr lang="ru-RU" dirty="0">
              <a:solidFill>
                <a:srgbClr val="1C1FA4"/>
              </a:solidFill>
            </a:endParaRPr>
          </a:p>
        </p:txBody>
      </p:sp>
      <p:pic>
        <p:nvPicPr>
          <p:cNvPr id="24578" name="Picture 2" descr="C:\Users\Пользователь\Desktop\Сотрудники\6V7Q6857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4425" y="2708920"/>
            <a:ext cx="3961791" cy="2637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2961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Закаливание детей с использованием физ. упражнений</a:t>
            </a:r>
            <a: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196752"/>
            <a:ext cx="62646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Физкультминутки</a:t>
            </a:r>
            <a:endParaRPr lang="ru-RU" dirty="0"/>
          </a:p>
        </p:txBody>
      </p:sp>
      <p:pic>
        <p:nvPicPr>
          <p:cNvPr id="27650" name="Picture 2" descr="G:\Школа\Изображение 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45024"/>
            <a:ext cx="4320480" cy="2880320"/>
          </a:xfrm>
          <a:prstGeom prst="rect">
            <a:avLst/>
          </a:prstGeom>
          <a:noFill/>
        </p:spPr>
      </p:pic>
      <p:pic>
        <p:nvPicPr>
          <p:cNvPr id="27651" name="Picture 3" descr="G:\Школа\Изображение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44824"/>
            <a:ext cx="432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36815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воображения, памяти, образного мышления, творческого потенциала</a:t>
            </a:r>
            <a: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</a:br>
            <a:endParaRPr lang="ru-RU" dirty="0">
              <a:solidFill>
                <a:srgbClr val="1C1FA4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96752"/>
            <a:ext cx="871296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сказочных историй с использованием схем и </a:t>
            </a:r>
            <a:r>
              <a:rPr lang="ru-RU" dirty="0" err="1" smtClean="0"/>
              <a:t>мнемотаблиц</a:t>
            </a:r>
            <a:r>
              <a:rPr lang="ru-RU" dirty="0" smtClean="0"/>
              <a:t> для детей дошкольного возраста</a:t>
            </a:r>
            <a:endParaRPr lang="ru-RU" dirty="0"/>
          </a:p>
        </p:txBody>
      </p:sp>
      <p:pic>
        <p:nvPicPr>
          <p:cNvPr id="6146" name="Picture 2" descr="G:\Проект Тактильные коврики фото\IMG_4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78" y="2276872"/>
            <a:ext cx="2399498" cy="3600000"/>
          </a:xfrm>
          <a:prstGeom prst="rect">
            <a:avLst/>
          </a:prstGeom>
          <a:noFill/>
        </p:spPr>
      </p:pic>
      <p:pic>
        <p:nvPicPr>
          <p:cNvPr id="6147" name="Picture 3" descr="G:\Проект Тактильные коврики фото\IMG_4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477068"/>
            <a:ext cx="3600000" cy="2400204"/>
          </a:xfrm>
          <a:prstGeom prst="rect">
            <a:avLst/>
          </a:prstGeom>
          <a:noFill/>
        </p:spPr>
      </p:pic>
      <p:pic>
        <p:nvPicPr>
          <p:cNvPr id="6148" name="Picture 4" descr="G:\Проект Тактильные коврики фото\IMG_4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276872"/>
            <a:ext cx="2400000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78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воображения, памяти, образного мышления, творческого потенциала</a:t>
            </a:r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96752"/>
            <a:ext cx="871296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сказочных историй с использованием схем и </a:t>
            </a:r>
            <a:r>
              <a:rPr lang="ru-RU" dirty="0" err="1" smtClean="0"/>
              <a:t>мнемотаблиц</a:t>
            </a:r>
            <a:r>
              <a:rPr lang="ru-RU" dirty="0" smtClean="0"/>
              <a:t> для детей школьного возраста</a:t>
            </a:r>
            <a:endParaRPr lang="ru-RU" dirty="0"/>
          </a:p>
        </p:txBody>
      </p:sp>
      <p:pic>
        <p:nvPicPr>
          <p:cNvPr id="29698" name="Picture 2" descr="G:\Школа\Изображение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320000" cy="2880000"/>
          </a:xfrm>
          <a:prstGeom prst="rect">
            <a:avLst/>
          </a:prstGeom>
          <a:noFill/>
        </p:spPr>
      </p:pic>
      <p:pic>
        <p:nvPicPr>
          <p:cNvPr id="29699" name="Picture 3" descr="G:\Школа\Изображение 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488" y="3717352"/>
            <a:ext cx="432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78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воображения, памяти, образного мышления, творческого потенциала</a:t>
            </a:r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96752"/>
            <a:ext cx="871296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Самостоятельное создание книжек-сказок дошкольниками и написание рассказов младшими школьниками</a:t>
            </a:r>
            <a:endParaRPr lang="ru-RU" dirty="0"/>
          </a:p>
        </p:txBody>
      </p:sp>
      <p:pic>
        <p:nvPicPr>
          <p:cNvPr id="30722" name="Picture 2" descr="G:\Школа\Изображение 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717032"/>
            <a:ext cx="4320000" cy="2880000"/>
          </a:xfrm>
          <a:prstGeom prst="rect">
            <a:avLst/>
          </a:prstGeom>
          <a:noFill/>
        </p:spPr>
      </p:pic>
      <p:pic>
        <p:nvPicPr>
          <p:cNvPr id="30724" name="Picture 4" descr="G:\Проект Тактильные коврики фото\IMG_4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4320311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Формирование личностных качеств ребенка</a:t>
            </a:r>
            <a: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5121" name="Picture 1" descr="F:\1\Проект Тактильные коврики фото\IMG_43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027" t="58" r="1272"/>
          <a:stretch>
            <a:fillRect/>
          </a:stretch>
        </p:blipFill>
        <p:spPr bwMode="auto">
          <a:xfrm>
            <a:off x="179512" y="2036331"/>
            <a:ext cx="3240360" cy="3336885"/>
          </a:xfrm>
          <a:prstGeom prst="rect">
            <a:avLst/>
          </a:prstGeom>
          <a:noFill/>
        </p:spPr>
      </p:pic>
      <p:pic>
        <p:nvPicPr>
          <p:cNvPr id="5122" name="Picture 2" descr="I:\Фото\2013\Портрет\P107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916832"/>
            <a:ext cx="2700000" cy="360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1340768"/>
            <a:ext cx="77048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Знакомство с эмоциями</a:t>
            </a:r>
            <a:endParaRPr lang="ru-RU" dirty="0"/>
          </a:p>
        </p:txBody>
      </p:sp>
      <p:pic>
        <p:nvPicPr>
          <p:cNvPr id="5123" name="Picture 3" descr="I:\Фото\2013\195CANON\IMG_4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429000"/>
            <a:ext cx="2571655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Формирование личностных качеств ребенка</a:t>
            </a:r>
            <a:endParaRPr lang="ru-RU" dirty="0"/>
          </a:p>
        </p:txBody>
      </p:sp>
      <p:pic>
        <p:nvPicPr>
          <p:cNvPr id="25602" name="Picture 2" descr="I:\Фото\2013\Ирина 7 группа\IMG_13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332" t="9604" r="17181"/>
          <a:stretch>
            <a:fillRect/>
          </a:stretch>
        </p:blipFill>
        <p:spPr bwMode="auto">
          <a:xfrm>
            <a:off x="323528" y="2132856"/>
            <a:ext cx="2952328" cy="409128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1340768"/>
            <a:ext cx="468052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Умение согласовывать свои действия с действиями партнеров</a:t>
            </a:r>
            <a:endParaRPr lang="ru-RU" dirty="0"/>
          </a:p>
        </p:txBody>
      </p:sp>
      <p:pic>
        <p:nvPicPr>
          <p:cNvPr id="25603" name="Picture 3" descr="I:\Фото\2013\Ирина 7 группа\IMG_1385.JPG"/>
          <p:cNvPicPr>
            <a:picLocks noChangeAspect="1" noChangeArrowheads="1"/>
          </p:cNvPicPr>
          <p:nvPr/>
        </p:nvPicPr>
        <p:blipFill>
          <a:blip r:embed="rId3" cstate="print"/>
          <a:srcRect l="8666" t="8001" r="63331" b="-11"/>
          <a:stretch>
            <a:fillRect/>
          </a:stretch>
        </p:blipFill>
        <p:spPr bwMode="auto">
          <a:xfrm>
            <a:off x="3635896" y="2132856"/>
            <a:ext cx="1872208" cy="4101026"/>
          </a:xfrm>
          <a:prstGeom prst="rect">
            <a:avLst/>
          </a:prstGeom>
          <a:noFill/>
        </p:spPr>
      </p:pic>
      <p:pic>
        <p:nvPicPr>
          <p:cNvPr id="25604" name="Picture 4" descr="I:\Фото\2013\Ирина 7 группа\IMG_1583.JPG"/>
          <p:cNvPicPr>
            <a:picLocks noChangeAspect="1" noChangeArrowheads="1"/>
          </p:cNvPicPr>
          <p:nvPr/>
        </p:nvPicPr>
        <p:blipFill>
          <a:blip r:embed="rId4" cstate="print"/>
          <a:srcRect l="8334" r="46661" b="-11"/>
          <a:stretch>
            <a:fillRect/>
          </a:stretch>
        </p:blipFill>
        <p:spPr bwMode="auto">
          <a:xfrm>
            <a:off x="5940152" y="2132856"/>
            <a:ext cx="2770508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</a:br>
            <a:endParaRPr lang="ru-RU" dirty="0">
              <a:solidFill>
                <a:srgbClr val="1C1FA4"/>
              </a:solidFill>
              <a:latin typeface="+mn-lt"/>
            </a:endParaRPr>
          </a:p>
        </p:txBody>
      </p:sp>
      <p:pic>
        <p:nvPicPr>
          <p:cNvPr id="4097" name="Picture 1" descr="F:\1\Проект Тактильные коврики фото\IMG_44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4840784" cy="3227189"/>
          </a:xfrm>
          <a:prstGeom prst="rect">
            <a:avLst/>
          </a:prstGeom>
          <a:noFill/>
        </p:spPr>
      </p:pic>
      <p:pic>
        <p:nvPicPr>
          <p:cNvPr id="4099" name="Picture 3" descr="F:\1\Проект Тактильные коврики фото\IMG_44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59" y="2348880"/>
            <a:ext cx="2640027" cy="39600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79712" y="1268760"/>
            <a:ext cx="583264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Разыгрывание этюдов, рассказывание стихотворений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</a:br>
            <a:endParaRPr lang="ru-RU" dirty="0"/>
          </a:p>
        </p:txBody>
      </p:sp>
      <p:pic>
        <p:nvPicPr>
          <p:cNvPr id="32770" name="Picture 2" descr="G:\Проект Тактильные коврики фото\IMG_43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3781035" cy="25199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1196752"/>
            <a:ext cx="43924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историй с использованием сказочных персонажей</a:t>
            </a:r>
            <a:endParaRPr lang="ru-RU" dirty="0"/>
          </a:p>
        </p:txBody>
      </p:sp>
      <p:pic>
        <p:nvPicPr>
          <p:cNvPr id="32771" name="Picture 3" descr="C:\Users\Пользователь\Documents\Елена\6 группа\ира фото\CIMG7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92896"/>
            <a:ext cx="3840000" cy="2880000"/>
          </a:xfrm>
          <a:prstGeom prst="rect">
            <a:avLst/>
          </a:prstGeom>
          <a:noFill/>
        </p:spPr>
      </p:pic>
      <p:pic>
        <p:nvPicPr>
          <p:cNvPr id="32772" name="Picture 4" descr="C:\Users\Пользователь\Documents\Елена\6 группа\ира фото\CIMG78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861048"/>
            <a:ext cx="216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196752"/>
            <a:ext cx="43924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названий тактильным коврикам</a:t>
            </a:r>
            <a:endParaRPr lang="ru-RU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3096344" cy="1741694"/>
          </a:xfrm>
        </p:spPr>
      </p:pic>
      <p:sp>
        <p:nvSpPr>
          <p:cNvPr id="7" name="Прямоугольник 6"/>
          <p:cNvSpPr/>
          <p:nvPr/>
        </p:nvSpPr>
        <p:spPr>
          <a:xfrm>
            <a:off x="1259632" y="3933056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Камушки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27122"/>
            <a:ext cx="2880320" cy="2160240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0848"/>
            <a:ext cx="2880320" cy="1765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1960" y="4293096"/>
            <a:ext cx="2880320" cy="216024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876256" y="4077072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Цветы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124744"/>
            <a:ext cx="43924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названий тактильным коврикам</a:t>
            </a:r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2808312" cy="18750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75856" y="3212976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Капли дождя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5690" y="4281095"/>
            <a:ext cx="2784309" cy="2088232"/>
          </a:xfrm>
          <a:prstGeom prst="rect">
            <a:avLst/>
          </a:prstGeom>
        </p:spPr>
      </p:pic>
      <p:pic>
        <p:nvPicPr>
          <p:cNvPr id="35842" name="Picture 2" descr="G:\Школа\Изображение 014.jpg"/>
          <p:cNvPicPr>
            <a:picLocks noChangeAspect="1" noChangeArrowheads="1"/>
          </p:cNvPicPr>
          <p:nvPr/>
        </p:nvPicPr>
        <p:blipFill>
          <a:blip r:embed="rId4" cstate="print"/>
          <a:srcRect l="3750" t="22502"/>
          <a:stretch>
            <a:fillRect/>
          </a:stretch>
        </p:blipFill>
        <p:spPr bwMode="auto">
          <a:xfrm>
            <a:off x="5364088" y="3933056"/>
            <a:ext cx="2280040" cy="2753738"/>
          </a:xfrm>
          <a:prstGeom prst="rect">
            <a:avLst/>
          </a:prstGeom>
          <a:noFill/>
        </p:spPr>
      </p:pic>
      <p:pic>
        <p:nvPicPr>
          <p:cNvPr id="35843" name="Picture 3" descr="C:\Users\Пользователь\Pictures\сушки.jpg"/>
          <p:cNvPicPr>
            <a:picLocks noChangeAspect="1" noChangeArrowheads="1"/>
          </p:cNvPicPr>
          <p:nvPr/>
        </p:nvPicPr>
        <p:blipFill>
          <a:blip r:embed="rId5" cstate="print"/>
          <a:srcRect r="1314" b="7692"/>
          <a:stretch>
            <a:fillRect/>
          </a:stretch>
        </p:blipFill>
        <p:spPr bwMode="auto">
          <a:xfrm>
            <a:off x="6588224" y="1988840"/>
            <a:ext cx="2232248" cy="172819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427984" y="2564904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Сушки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1C1FA4"/>
                </a:solidFill>
              </a:rPr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Компенсация речевого недоразвития ребенка, его социальная адаптация и подготовка к дальнейшему обучению в школе продиктовали необходимость создания данной серии тактильных ковриков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   Поскольку центры тактильных ощущений в головном мозге расположены рядом с центрами речевого развития, то для развития речи тренировка ступней ног имеет ничуть не меньшее значение, чем тренировка пальцев рук.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 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   Не обязательно быть специалистом в области детской психологии или физиологии, чтобы заметить, какое огромное значение для развития ребенка с самого маленького возраста имеют тактильные ощущения.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   С тактильными дорожками  возможно придумать множество игр, которые будут воздействовать на развитие тактильных ощущений ребенка.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Играя, дети осваивают мир, примеряют на себя разные роли, активно двигаются, фантазируют, сотрудничают друг с другом и взрослыми.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196752"/>
            <a:ext cx="43924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названий тактильным коврикам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3816424" cy="21467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55476" y="4601165"/>
            <a:ext cx="2464553" cy="18484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504" y="4725144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Палочки на мостике, лесенка</a:t>
            </a:r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32856"/>
            <a:ext cx="2073830" cy="1296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437112"/>
            <a:ext cx="3024336" cy="22682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96136" y="3645024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Трава, ежики</a:t>
            </a:r>
            <a:endParaRPr lang="ru-RU" dirty="0"/>
          </a:p>
        </p:txBody>
      </p:sp>
      <p:pic>
        <p:nvPicPr>
          <p:cNvPr id="33794" name="Picture 2" descr="C:\Users\Пользователь\Pictures\еж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7" y="2132856"/>
            <a:ext cx="2016224" cy="1306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Развитие речевой активности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196752"/>
            <a:ext cx="43924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Придумывание названий тактильным коврикам</a:t>
            </a:r>
            <a:endParaRPr lang="ru-RU" dirty="0"/>
          </a:p>
        </p:txBody>
      </p:sp>
      <p:pic>
        <p:nvPicPr>
          <p:cNvPr id="34819" name="Picture 3" descr="C:\Users\Пользователь\Pictures\рыб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2998233" cy="1534096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09120"/>
            <a:ext cx="2939817" cy="22048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4" y="3789040"/>
            <a:ext cx="273630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Чешуя рыбы</a:t>
            </a:r>
            <a:endParaRPr lang="ru-RU" dirty="0"/>
          </a:p>
        </p:txBody>
      </p:sp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060848"/>
            <a:ext cx="2232248" cy="1383771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09120"/>
            <a:ext cx="2880320" cy="216024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04048" y="3717032"/>
            <a:ext cx="273630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Лианы, змея</a:t>
            </a:r>
            <a:endParaRPr lang="ru-RU" dirty="0"/>
          </a:p>
        </p:txBody>
      </p:sp>
      <p:pic>
        <p:nvPicPr>
          <p:cNvPr id="34820" name="Picture 4" descr="C:\Users\Пользователь\Pictures\зме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2060848"/>
            <a:ext cx="2592288" cy="1334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Физическое развитие</a:t>
            </a:r>
            <a: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</a:br>
            <a:endParaRPr lang="ru-RU" dirty="0">
              <a:solidFill>
                <a:srgbClr val="1C1FA4"/>
              </a:solidFill>
              <a:latin typeface="+mn-lt"/>
            </a:endParaRPr>
          </a:p>
        </p:txBody>
      </p:sp>
      <p:pic>
        <p:nvPicPr>
          <p:cNvPr id="5" name="Picture 2" descr="F:\1\Проект Тактильные коврики фото\IMG_44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149080"/>
            <a:ext cx="3564397" cy="2376264"/>
          </a:xfrm>
          <a:prstGeom prst="rect">
            <a:avLst/>
          </a:prstGeom>
          <a:noFill/>
        </p:spPr>
      </p:pic>
      <p:pic>
        <p:nvPicPr>
          <p:cNvPr id="3074" name="Picture 2" descr="I:\Фото\2013\Ирина 7 группа\IMG_1413.JPG"/>
          <p:cNvPicPr>
            <a:picLocks noChangeAspect="1" noChangeArrowheads="1"/>
          </p:cNvPicPr>
          <p:nvPr/>
        </p:nvPicPr>
        <p:blipFill>
          <a:blip r:embed="rId3" cstate="print"/>
          <a:srcRect l="26670" t="30004" r="41326" b="19991"/>
          <a:stretch>
            <a:fillRect/>
          </a:stretch>
        </p:blipFill>
        <p:spPr bwMode="auto">
          <a:xfrm>
            <a:off x="2771800" y="2924944"/>
            <a:ext cx="2281213" cy="2376264"/>
          </a:xfrm>
          <a:prstGeom prst="rect">
            <a:avLst/>
          </a:prstGeom>
          <a:noFill/>
        </p:spPr>
      </p:pic>
      <p:pic>
        <p:nvPicPr>
          <p:cNvPr id="3075" name="Picture 3" descr="I:\Конференция\107_PANA\P1070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68760"/>
            <a:ext cx="2375964" cy="316795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15816" y="1340768"/>
            <a:ext cx="583264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координации движений, равновесия, ориентировки в пространстве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/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Физическое развитие</a:t>
            </a:r>
            <a:endParaRPr lang="ru-RU" dirty="0">
              <a:latin typeface="+mn-lt"/>
            </a:endParaRPr>
          </a:p>
        </p:txBody>
      </p:sp>
      <p:pic>
        <p:nvPicPr>
          <p:cNvPr id="4" name="Picture 1" descr="F:\1\Проект Тактильные коврики фото\IMG_4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04" y="1953096"/>
            <a:ext cx="3510000" cy="234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5689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 – соревнования, эстафеты для детей дошкольного</a:t>
            </a:r>
          </a:p>
          <a:p>
            <a:pPr algn="ctr"/>
            <a:r>
              <a:rPr lang="ru-RU" dirty="0" smtClean="0"/>
              <a:t> и младшего школьного возраста</a:t>
            </a:r>
            <a:endParaRPr lang="ru-RU" dirty="0"/>
          </a:p>
        </p:txBody>
      </p:sp>
      <p:pic>
        <p:nvPicPr>
          <p:cNvPr id="28674" name="Picture 2" descr="G:\Школа\Изображение 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953096"/>
            <a:ext cx="3510000" cy="2340000"/>
          </a:xfrm>
          <a:prstGeom prst="rect">
            <a:avLst/>
          </a:prstGeom>
          <a:noFill/>
        </p:spPr>
      </p:pic>
      <p:pic>
        <p:nvPicPr>
          <p:cNvPr id="28675" name="Picture 3" descr="G:\Школа\Изображение 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8184" y="4437112"/>
            <a:ext cx="3510000" cy="23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>Работа с родителями</a:t>
            </a:r>
            <a: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rgbClr val="1C1FA4"/>
                </a:solidFill>
                <a:effectLst/>
                <a:latin typeface="+mn-lt"/>
                <a:cs typeface="Arial" pitchFamily="34" charset="0"/>
              </a:rPr>
            </a:br>
            <a:endParaRPr lang="ru-RU" dirty="0">
              <a:solidFill>
                <a:srgbClr val="1C1FA4"/>
              </a:solidFill>
              <a:latin typeface="+mn-lt"/>
            </a:endParaRPr>
          </a:p>
        </p:txBody>
      </p:sp>
      <p:pic>
        <p:nvPicPr>
          <p:cNvPr id="2049" name="Picture 1" descr="G:\коврики семья\IMG_9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204864"/>
            <a:ext cx="2890390" cy="18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1340768"/>
            <a:ext cx="79928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Привлечение к совместному изготовлению ковриков  и использованию их дома</a:t>
            </a:r>
            <a:endParaRPr lang="ru-RU" dirty="0"/>
          </a:p>
        </p:txBody>
      </p:sp>
      <p:pic>
        <p:nvPicPr>
          <p:cNvPr id="2050" name="Picture 2" descr="G:\коврики семья\IMG_9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221088"/>
            <a:ext cx="1800000" cy="2494586"/>
          </a:xfrm>
          <a:prstGeom prst="rect">
            <a:avLst/>
          </a:prstGeom>
          <a:noFill/>
        </p:spPr>
      </p:pic>
      <p:pic>
        <p:nvPicPr>
          <p:cNvPr id="2051" name="Picture 3" descr="G:\коврики семья\IMG_5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924944"/>
            <a:ext cx="1800000" cy="2400000"/>
          </a:xfrm>
          <a:prstGeom prst="rect">
            <a:avLst/>
          </a:prstGeom>
          <a:noFill/>
        </p:spPr>
      </p:pic>
      <p:pic>
        <p:nvPicPr>
          <p:cNvPr id="2052" name="Picture 4" descr="G:\коврики семья\IMG_09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708920"/>
            <a:ext cx="1800000" cy="2700000"/>
          </a:xfrm>
          <a:prstGeom prst="rect">
            <a:avLst/>
          </a:prstGeom>
          <a:noFill/>
        </p:spPr>
      </p:pic>
      <p:pic>
        <p:nvPicPr>
          <p:cNvPr id="2053" name="Picture 5" descr="G:\коврики семья\IMG_53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221088"/>
            <a:ext cx="1800000" cy="24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1C1FA4"/>
                </a:solidFill>
                <a:latin typeface="+mn-lt"/>
              </a:rPr>
              <a:t>Спасибо за внимание!!!</a:t>
            </a:r>
            <a:endParaRPr lang="ru-RU" b="1" dirty="0">
              <a:solidFill>
                <a:srgbClr val="1C1FA4"/>
              </a:solidFill>
              <a:latin typeface="+mn-lt"/>
            </a:endParaRPr>
          </a:p>
        </p:txBody>
      </p:sp>
      <p:pic>
        <p:nvPicPr>
          <p:cNvPr id="4" name="Рисунок 3" descr="F:\В гостях у Буратино\IMG_90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56084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1C1FA4"/>
                </a:solidFill>
                <a:latin typeface="+mn-lt"/>
              </a:rPr>
              <a:t>Цель</a:t>
            </a:r>
            <a:endParaRPr lang="ru-RU" b="1" dirty="0">
              <a:solidFill>
                <a:srgbClr val="1C1FA4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Стимулировать психофизическое развитие ребенка путем обогащения сенсорного опыта, знакомить детей с широким кругом предметов и объектов новыми способами их обследования.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1C1FA4"/>
                </a:solidFill>
                <a:latin typeface="+mn-lt"/>
              </a:rPr>
              <a:t>Задачи</a:t>
            </a:r>
            <a:endParaRPr lang="ru-RU" b="1" dirty="0">
              <a:solidFill>
                <a:srgbClr val="1C1FA4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Образовательные задачи:</a:t>
            </a:r>
            <a:endParaRPr lang="ru-RU" dirty="0" smtClean="0"/>
          </a:p>
          <a:p>
            <a:r>
              <a:rPr lang="ru-RU" dirty="0" smtClean="0"/>
              <a:t>1. Обогащать чувственный опыт и умение фиксировать полученные впечатления в речи.</a:t>
            </a:r>
          </a:p>
          <a:p>
            <a:r>
              <a:rPr lang="ru-RU" dirty="0" smtClean="0"/>
              <a:t>2.Развивать связную речь, умение отвечать на вопрос полным предложением.</a:t>
            </a:r>
          </a:p>
          <a:p>
            <a:r>
              <a:rPr lang="ru-RU" dirty="0" smtClean="0"/>
              <a:t>3. Развивать у детей желание помогать сказочным персонажам, преодолевать препятствия.</a:t>
            </a:r>
          </a:p>
          <a:p>
            <a:r>
              <a:rPr lang="ru-RU" dirty="0" smtClean="0"/>
              <a:t>4. Развивать умение выполнять различные игровые задания.</a:t>
            </a:r>
          </a:p>
          <a:p>
            <a:r>
              <a:rPr lang="ru-RU" dirty="0" smtClean="0"/>
              <a:t>5.  Способствовать развитию памяти, воображения, образного мышления, творческого потенциала.</a:t>
            </a:r>
          </a:p>
          <a:p>
            <a:r>
              <a:rPr lang="ru-RU" b="1" dirty="0" smtClean="0"/>
              <a:t>Оздоровительные задачи:</a:t>
            </a:r>
            <a:endParaRPr lang="ru-RU" dirty="0" smtClean="0"/>
          </a:p>
          <a:p>
            <a:r>
              <a:rPr lang="ru-RU" dirty="0" smtClean="0"/>
              <a:t>1.Продлжать комплекс закаливающих процедур с использованием тактильных ковриков в сочетании с физическими упражнениями.</a:t>
            </a:r>
          </a:p>
          <a:p>
            <a:r>
              <a:rPr lang="ru-RU" dirty="0" smtClean="0"/>
              <a:t>2.Расширять представления о здоровом образе жизни.</a:t>
            </a:r>
          </a:p>
          <a:p>
            <a:r>
              <a:rPr lang="ru-RU" b="1" dirty="0" smtClean="0"/>
              <a:t>Воспитательные задачи: </a:t>
            </a:r>
            <a:endParaRPr lang="ru-RU" dirty="0" smtClean="0"/>
          </a:p>
          <a:p>
            <a:r>
              <a:rPr lang="ru-RU" dirty="0" smtClean="0"/>
              <a:t>Воспитывать умение согласовывать свои действия с действиями партнеров.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2987824" y="4653136"/>
            <a:ext cx="4248472" cy="2204864"/>
          </a:xfrm>
          <a:prstGeom prst="cloudCallout">
            <a:avLst>
              <a:gd name="adj1" fmla="val -8784"/>
              <a:gd name="adj2" fmla="val -70772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33"/>
                </a:solidFill>
                <a:effectLst/>
                <a:latin typeface="Times New Roman" pitchFamily="18" charset="0"/>
                <a:cs typeface="Arial" pitchFamily="34" charset="0"/>
              </a:rPr>
              <a:t>Взаимодействие  :</a:t>
            </a:r>
          </a:p>
          <a:p>
            <a:r>
              <a:rPr lang="ru-RU" sz="1200" b="1" dirty="0" smtClean="0">
                <a:solidFill>
                  <a:srgbClr val="008000"/>
                </a:solidFill>
              </a:rPr>
              <a:t>· Общероссийское общественное движение « За  </a:t>
            </a:r>
            <a:r>
              <a:rPr lang="ru-RU" sz="1200" b="1" dirty="0" smtClean="0">
                <a:solidFill>
                  <a:srgbClr val="008000"/>
                </a:solidFill>
              </a:rPr>
              <a:t>сбережение народа</a:t>
            </a:r>
            <a:r>
              <a:rPr lang="ru-RU" sz="1200" b="1" dirty="0" smtClean="0">
                <a:solidFill>
                  <a:srgbClr val="008000"/>
                </a:solidFill>
              </a:rPr>
              <a:t>»</a:t>
            </a:r>
          </a:p>
          <a:p>
            <a:r>
              <a:rPr lang="ru-RU" sz="1200" b="1" dirty="0" smtClean="0">
                <a:solidFill>
                  <a:srgbClr val="008000"/>
                </a:solidFill>
              </a:rPr>
              <a:t>· Районный методический центр Красногвардейского района</a:t>
            </a:r>
          </a:p>
          <a:p>
            <a:r>
              <a:rPr lang="ru-RU" sz="1200" b="1" dirty="0" smtClean="0">
                <a:solidFill>
                  <a:srgbClr val="008000"/>
                </a:solidFill>
              </a:rPr>
              <a:t>· ГБОУ СОШ № 531</a:t>
            </a:r>
          </a:p>
          <a:p>
            <a:pPr algn="just"/>
            <a:r>
              <a:rPr lang="ru-RU" sz="1000" dirty="0" smtClean="0">
                <a:solidFill>
                  <a:srgbClr val="008000"/>
                </a:solidFill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124839"/>
            <a:ext cx="9144156" cy="5184046"/>
            <a:chOff x="32" y="-173"/>
            <a:chExt cx="17072" cy="10770"/>
          </a:xfrm>
        </p:grpSpPr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32" y="1831"/>
              <a:ext cx="5650" cy="2991"/>
            </a:xfrm>
            <a:prstGeom prst="cloudCallout">
              <a:avLst>
                <a:gd name="adj1" fmla="val 67486"/>
                <a:gd name="adj2" fmla="val 52074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Развитие тактильной чувствительности стопы и мелких мышц пальцев рук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>
              <a:off x="32" y="4913"/>
              <a:ext cx="5040" cy="2542"/>
            </a:xfrm>
            <a:prstGeom prst="cloudCallout">
              <a:avLst>
                <a:gd name="adj1" fmla="val 86688"/>
                <a:gd name="adj2" fmla="val -34922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Работа 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с родителями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5207" y="-173"/>
              <a:ext cx="5650" cy="2991"/>
            </a:xfrm>
            <a:prstGeom prst="cloudCallout">
              <a:avLst>
                <a:gd name="adj1" fmla="val 3090"/>
                <a:gd name="adj2" fmla="val 69275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Закаливание детей с использованием физ. упражнений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AutoShape 7"/>
            <p:cNvSpPr>
              <a:spLocks noChangeArrowheads="1"/>
            </p:cNvSpPr>
            <p:nvPr/>
          </p:nvSpPr>
          <p:spPr bwMode="auto">
            <a:xfrm>
              <a:off x="10853" y="276"/>
              <a:ext cx="4705" cy="2394"/>
            </a:xfrm>
            <a:prstGeom prst="cloudCallout">
              <a:avLst>
                <a:gd name="adj1" fmla="val -66210"/>
                <a:gd name="adj2" fmla="val 87209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Развитие 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речевой активности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AutoShape 8"/>
            <p:cNvSpPr>
              <a:spLocks noChangeArrowheads="1"/>
            </p:cNvSpPr>
            <p:nvPr/>
          </p:nvSpPr>
          <p:spPr bwMode="auto">
            <a:xfrm>
              <a:off x="32" y="7606"/>
              <a:ext cx="5650" cy="2991"/>
            </a:xfrm>
            <a:prstGeom prst="cloudCallout">
              <a:avLst>
                <a:gd name="adj1" fmla="val 76977"/>
                <a:gd name="adj2" fmla="val -111590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Формирование личностных качеств ребенка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2130" y="2669"/>
              <a:ext cx="4974" cy="2431"/>
            </a:xfrm>
            <a:prstGeom prst="cloudCallout">
              <a:avLst>
                <a:gd name="adj1" fmla="val -76465"/>
                <a:gd name="adj2" fmla="val 23760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Физическое 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развитие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7" name="Oval 3"/>
            <p:cNvSpPr>
              <a:spLocks noChangeArrowheads="1"/>
            </p:cNvSpPr>
            <p:nvPr/>
          </p:nvSpPr>
          <p:spPr bwMode="auto">
            <a:xfrm>
              <a:off x="6417" y="3567"/>
              <a:ext cx="4511" cy="2431"/>
            </a:xfrm>
            <a:prstGeom prst="ellipse">
              <a:avLst/>
            </a:prstGeom>
            <a:gradFill rotWithShape="0">
              <a:gsLst>
                <a:gs pos="0">
                  <a:srgbClr val="FABF8F"/>
                </a:gs>
                <a:gs pos="50000">
                  <a:srgbClr val="F79646"/>
                </a:gs>
                <a:gs pos="100000">
                  <a:srgbClr val="FABF8F"/>
                </a:gs>
              </a:gsLst>
              <a:lin ang="5400000" scaled="1"/>
            </a:gradFill>
            <a:ln w="12700">
              <a:solidFill>
                <a:srgbClr val="F79646"/>
              </a:solidFill>
              <a:round/>
              <a:headEnd/>
              <a:tailEnd/>
            </a:ln>
            <a:effectLst>
              <a:outerShdw dist="28398" dir="3806097" algn="ctr" rotWithShape="0">
                <a:srgbClr val="97470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Тактильные коврики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AutoShape 9"/>
            <p:cNvSpPr>
              <a:spLocks noChangeArrowheads="1"/>
            </p:cNvSpPr>
            <p:nvPr/>
          </p:nvSpPr>
          <p:spPr bwMode="auto">
            <a:xfrm>
              <a:off x="11391" y="5063"/>
              <a:ext cx="5713" cy="3890"/>
            </a:xfrm>
            <a:prstGeom prst="cloudCallout">
              <a:avLst>
                <a:gd name="adj1" fmla="val -67678"/>
                <a:gd name="adj2" fmla="val -32712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DAEEF3"/>
                </a:gs>
                <a:gs pos="100000">
                  <a:srgbClr val="92CDDC"/>
                </a:gs>
              </a:gsLst>
              <a:lin ang="189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7033"/>
                  </a:solidFill>
                  <a:effectLst/>
                  <a:latin typeface="Times New Roman" pitchFamily="18" charset="0"/>
                  <a:cs typeface="Arial" pitchFamily="34" charset="0"/>
                </a:rPr>
                <a:t>Развитие воображения, памяти, образного мышления, творческого потенциала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Система работы по использованию тактильных ковриков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Развитие тактильной чувствительности стопы и мелких мышц пальцев рук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844824"/>
            <a:ext cx="345638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Тактильная стимуляция стоп ног</a:t>
            </a:r>
            <a:endParaRPr lang="ru-RU" dirty="0"/>
          </a:p>
        </p:txBody>
      </p:sp>
      <p:pic>
        <p:nvPicPr>
          <p:cNvPr id="31746" name="Picture 2" descr="G:\Проект Тактильные коврики фото\IMG_4354.jpg"/>
          <p:cNvPicPr>
            <a:picLocks noChangeAspect="1" noChangeArrowheads="1"/>
          </p:cNvPicPr>
          <p:nvPr/>
        </p:nvPicPr>
        <p:blipFill>
          <a:blip r:embed="rId2" cstate="print"/>
          <a:srcRect l="10667" b="3989"/>
          <a:stretch>
            <a:fillRect/>
          </a:stretch>
        </p:blipFill>
        <p:spPr bwMode="auto">
          <a:xfrm>
            <a:off x="251520" y="1484784"/>
            <a:ext cx="2412171" cy="1728192"/>
          </a:xfrm>
          <a:prstGeom prst="rect">
            <a:avLst/>
          </a:prstGeom>
          <a:noFill/>
        </p:spPr>
      </p:pic>
      <p:pic>
        <p:nvPicPr>
          <p:cNvPr id="31747" name="Picture 3" descr="G:\Проект Тактильные коврики фото\107_PANA\P1070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484784"/>
            <a:ext cx="2400000" cy="1800000"/>
          </a:xfrm>
          <a:prstGeom prst="rect">
            <a:avLst/>
          </a:prstGeom>
          <a:noFill/>
        </p:spPr>
      </p:pic>
      <p:pic>
        <p:nvPicPr>
          <p:cNvPr id="31748" name="Picture 4" descr="G:\Проект Тактильные коврики фото\107_PANA\P10701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429000"/>
            <a:ext cx="2400000" cy="1800000"/>
          </a:xfrm>
          <a:prstGeom prst="rect">
            <a:avLst/>
          </a:prstGeom>
          <a:noFill/>
        </p:spPr>
      </p:pic>
      <p:pic>
        <p:nvPicPr>
          <p:cNvPr id="31749" name="Picture 5" descr="G:\Проект Тактильные коврики фото\107_PANA\P10701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429000"/>
            <a:ext cx="2400000" cy="1800000"/>
          </a:xfrm>
          <a:prstGeom prst="rect">
            <a:avLst/>
          </a:prstGeom>
          <a:noFill/>
        </p:spPr>
      </p:pic>
      <p:pic>
        <p:nvPicPr>
          <p:cNvPr id="31750" name="Picture 6" descr="G:\Проект Тактильные коврики фото\107_PANA\P10702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96136" y="4941168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12961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Развитие тактильной чувствительности стопы и мелких мышц пальцев рук</a:t>
            </a:r>
            <a: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b="1" dirty="0">
              <a:latin typeface="+mn-lt"/>
            </a:endParaRPr>
          </a:p>
        </p:txBody>
      </p:sp>
      <p:pic>
        <p:nvPicPr>
          <p:cNvPr id="8193" name="Picture 1" descr="F:\1\Проект Тактильные коврики фото\IMG_4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140968"/>
            <a:ext cx="2399618" cy="3600000"/>
          </a:xfrm>
          <a:prstGeom prst="rect">
            <a:avLst/>
          </a:prstGeom>
          <a:noFill/>
        </p:spPr>
      </p:pic>
      <p:pic>
        <p:nvPicPr>
          <p:cNvPr id="8194" name="Picture 2" descr="I:\Фото\2013\Н печать\P10608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3360000" cy="2520000"/>
          </a:xfrm>
          <a:prstGeom prst="rect">
            <a:avLst/>
          </a:prstGeom>
          <a:noFill/>
        </p:spPr>
      </p:pic>
      <p:pic>
        <p:nvPicPr>
          <p:cNvPr id="8195" name="Picture 3" descr="I:\Фото\2012\Фотовыпуск\P10104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140968"/>
            <a:ext cx="2700000" cy="3600000"/>
          </a:xfrm>
          <a:prstGeom prst="rect">
            <a:avLst/>
          </a:prstGeom>
          <a:noFill/>
        </p:spPr>
      </p:pic>
      <p:pic>
        <p:nvPicPr>
          <p:cNvPr id="8196" name="Picture 4" descr="G:\В гостях у Буратино\IMG_95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3" y="4316934"/>
            <a:ext cx="3312368" cy="22084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79912" y="1556792"/>
            <a:ext cx="51125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мелкой моторики рук через нетрадиционное использование различных предметов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2961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Закаливание детей с использованием физ. упражнений</a:t>
            </a:r>
            <a: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196752"/>
            <a:ext cx="62646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Бодрящая гимнастика после сна</a:t>
            </a:r>
            <a:endParaRPr lang="ru-RU" dirty="0"/>
          </a:p>
        </p:txBody>
      </p:sp>
      <p:pic>
        <p:nvPicPr>
          <p:cNvPr id="26626" name="Picture 2" descr="G:\Проект Тактильные коврики фото\IMG_4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591" y="2060848"/>
            <a:ext cx="4319401" cy="2880000"/>
          </a:xfrm>
          <a:prstGeom prst="rect">
            <a:avLst/>
          </a:prstGeom>
          <a:noFill/>
        </p:spPr>
      </p:pic>
      <p:pic>
        <p:nvPicPr>
          <p:cNvPr id="26627" name="Picture 3" descr="G:\Проект Тактильные коврики фото\IMG_4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645344"/>
            <a:ext cx="432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2961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 smtClean="0">
                <a:solidFill>
                  <a:srgbClr val="1C1FA4"/>
                </a:solidFill>
                <a:effectLst/>
                <a:latin typeface="Times New Roman" pitchFamily="18" charset="0"/>
                <a:cs typeface="Arial" pitchFamily="34" charset="0"/>
              </a:rPr>
              <a:t>Закаливание детей с использованием физ. упражнений</a:t>
            </a:r>
            <a: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0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7169" name="Picture 1" descr="G:\Летняя дача\DSC016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1620000" cy="2880000"/>
          </a:xfrm>
          <a:prstGeom prst="rect">
            <a:avLst/>
          </a:prstGeom>
          <a:noFill/>
        </p:spPr>
      </p:pic>
      <p:pic>
        <p:nvPicPr>
          <p:cNvPr id="7170" name="Picture 2" descr="G:\Летняя дача\DSC016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132856"/>
            <a:ext cx="2880000" cy="162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196752"/>
            <a:ext cx="62646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Самомассаж стоп</a:t>
            </a:r>
            <a:endParaRPr lang="ru-RU" dirty="0"/>
          </a:p>
        </p:txBody>
      </p:sp>
      <p:pic>
        <p:nvPicPr>
          <p:cNvPr id="7171" name="Picture 3" descr="I:\Конференция\P1070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496" y="1916832"/>
            <a:ext cx="2160000" cy="2880000"/>
          </a:xfrm>
          <a:prstGeom prst="rect">
            <a:avLst/>
          </a:prstGeom>
          <a:noFill/>
        </p:spPr>
      </p:pic>
      <p:pic>
        <p:nvPicPr>
          <p:cNvPr id="7172" name="Picture 4" descr="I:\Конференция\P10702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861048"/>
            <a:ext cx="2160000" cy="2880000"/>
          </a:xfrm>
          <a:prstGeom prst="rect">
            <a:avLst/>
          </a:prstGeom>
          <a:noFill/>
        </p:spPr>
      </p:pic>
      <p:pic>
        <p:nvPicPr>
          <p:cNvPr id="7173" name="Picture 5" descr="I:\Конференция\P10702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861048"/>
            <a:ext cx="216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393</TotalTime>
  <Words>497</Words>
  <Application>Microsoft Office PowerPoint</Application>
  <PresentationFormat>Экран (4:3)</PresentationFormat>
  <Paragraphs>88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Использование тактильных ковриков в разных видах деятельности детей дошкольного возраста</vt:lpstr>
      <vt:lpstr>Актуальность</vt:lpstr>
      <vt:lpstr>Цель</vt:lpstr>
      <vt:lpstr>Задачи</vt:lpstr>
      <vt:lpstr>Система работы по использованию тактильных ковриков</vt:lpstr>
      <vt:lpstr>Развитие тактильной чувствительности стопы и мелких мышц пальцев рук</vt:lpstr>
      <vt:lpstr>Развитие тактильной чувствительности стопы и мелких мышц пальцев рук </vt:lpstr>
      <vt:lpstr>Закаливание детей с использованием физ. упражнений </vt:lpstr>
      <vt:lpstr>Закаливание детей с использованием физ. упражнений </vt:lpstr>
      <vt:lpstr>Закаливание детей с использованием физ. упражнений </vt:lpstr>
      <vt:lpstr>Развитие воображения, памяти, образного мышления, творческого потенциала </vt:lpstr>
      <vt:lpstr>Развитие воображения, памяти, образного мышления, творческого потенциала</vt:lpstr>
      <vt:lpstr>Развитие воображения, памяти, образного мышления, творческого потенциала</vt:lpstr>
      <vt:lpstr>Формирование личностных качеств ребенка </vt:lpstr>
      <vt:lpstr>Формирование личностных качеств ребенка</vt:lpstr>
      <vt:lpstr>Развитие речевой активности </vt:lpstr>
      <vt:lpstr>Развитие речевой активности </vt:lpstr>
      <vt:lpstr>Развитие речевой активности </vt:lpstr>
      <vt:lpstr>Развитие речевой активности </vt:lpstr>
      <vt:lpstr>Развитие речевой активности </vt:lpstr>
      <vt:lpstr>Развитие речевой активности </vt:lpstr>
      <vt:lpstr>Физическое развитие </vt:lpstr>
      <vt:lpstr>Физическое развитие</vt:lpstr>
      <vt:lpstr>Работа с родителями 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50</cp:revision>
  <dcterms:created xsi:type="dcterms:W3CDTF">2013-12-18T08:33:02Z</dcterms:created>
  <dcterms:modified xsi:type="dcterms:W3CDTF">2013-12-19T09:53:01Z</dcterms:modified>
</cp:coreProperties>
</file>